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283" r:id="rId5"/>
    <p:sldId id="285" r:id="rId6"/>
    <p:sldId id="292" r:id="rId7"/>
    <p:sldId id="332" r:id="rId8"/>
    <p:sldId id="295" r:id="rId9"/>
    <p:sldId id="296" r:id="rId10"/>
    <p:sldId id="297" r:id="rId11"/>
    <p:sldId id="298" r:id="rId12"/>
    <p:sldId id="299" r:id="rId13"/>
    <p:sldId id="300" r:id="rId14"/>
    <p:sldId id="333" r:id="rId15"/>
    <p:sldId id="301" r:id="rId16"/>
    <p:sldId id="302" r:id="rId17"/>
    <p:sldId id="334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35" r:id="rId26"/>
    <p:sldId id="318" r:id="rId27"/>
    <p:sldId id="319" r:id="rId28"/>
    <p:sldId id="320" r:id="rId29"/>
    <p:sldId id="321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29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17375E"/>
    <a:srgbClr val="003300"/>
    <a:srgbClr val="DDDDDD"/>
    <a:srgbClr val="FFFF00"/>
    <a:srgbClr val="FF9900"/>
    <a:srgbClr val="E46C0A"/>
    <a:srgbClr val="000000"/>
    <a:srgbClr val="FF66CC"/>
    <a:srgbClr val="0020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24F99A-7806-4236-BEA6-04D073BC2CE0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E848D7D4-6F8C-49DA-8C46-6AB6CC690F33}">
      <dgm:prSet phldrT="[Text]"/>
      <dgm:spPr/>
      <dgm:t>
        <a:bodyPr/>
        <a:lstStyle/>
        <a:p>
          <a:r>
            <a:rPr lang="en-US" dirty="0" smtClean="0"/>
            <a:t>Identify </a:t>
          </a:r>
          <a:endParaRPr lang="en-US" dirty="0"/>
        </a:p>
      </dgm:t>
    </dgm:pt>
    <dgm:pt modelId="{5A61A776-8F02-45B0-8DF7-671599D245FC}" type="parTrans" cxnId="{635EC668-D9D4-44AB-B97E-7709A6876145}">
      <dgm:prSet/>
      <dgm:spPr/>
      <dgm:t>
        <a:bodyPr/>
        <a:lstStyle/>
        <a:p>
          <a:endParaRPr lang="en-US"/>
        </a:p>
      </dgm:t>
    </dgm:pt>
    <dgm:pt modelId="{C1303680-41DD-4177-875B-C5B2AF21466A}" type="sibTrans" cxnId="{635EC668-D9D4-44AB-B97E-7709A6876145}">
      <dgm:prSet/>
      <dgm:spPr/>
      <dgm:t>
        <a:bodyPr/>
        <a:lstStyle/>
        <a:p>
          <a:endParaRPr lang="en-US"/>
        </a:p>
      </dgm:t>
    </dgm:pt>
    <dgm:pt modelId="{83FB901F-54DB-4DB5-B934-64A600609993}">
      <dgm:prSet phldrT="[Text]"/>
      <dgm:spPr/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BE8A85C8-7C85-42AF-9EA6-719AD6C4EC21}" type="parTrans" cxnId="{9098A989-9931-4307-B8B8-154321817F12}">
      <dgm:prSet/>
      <dgm:spPr/>
      <dgm:t>
        <a:bodyPr/>
        <a:lstStyle/>
        <a:p>
          <a:endParaRPr lang="en-US"/>
        </a:p>
      </dgm:t>
    </dgm:pt>
    <dgm:pt modelId="{CC669E33-FBF5-4E30-A96E-149E282DF8A9}" type="sibTrans" cxnId="{9098A989-9931-4307-B8B8-154321817F12}">
      <dgm:prSet/>
      <dgm:spPr/>
      <dgm:t>
        <a:bodyPr/>
        <a:lstStyle/>
        <a:p>
          <a:endParaRPr lang="en-US"/>
        </a:p>
      </dgm:t>
    </dgm:pt>
    <dgm:pt modelId="{C5FA003D-E5A9-4680-BC39-A068CEA1A94A}">
      <dgm:prSet phldrT="[Text]"/>
      <dgm:spPr/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A9EF71A8-B1B5-468F-AEF7-95AE0E7C2B2F}" type="parTrans" cxnId="{C38BAD46-0B04-41B5-A625-03418DBF6ED9}">
      <dgm:prSet/>
      <dgm:spPr/>
      <dgm:t>
        <a:bodyPr/>
        <a:lstStyle/>
        <a:p>
          <a:endParaRPr lang="en-US"/>
        </a:p>
      </dgm:t>
    </dgm:pt>
    <dgm:pt modelId="{6E679E14-1100-4A57-BFAF-A36C2F30FD59}" type="sibTrans" cxnId="{C38BAD46-0B04-41B5-A625-03418DBF6ED9}">
      <dgm:prSet/>
      <dgm:spPr/>
      <dgm:t>
        <a:bodyPr/>
        <a:lstStyle/>
        <a:p>
          <a:endParaRPr lang="en-US"/>
        </a:p>
      </dgm:t>
    </dgm:pt>
    <dgm:pt modelId="{C273C225-9AC2-4BF4-BF26-368C8F6544E0}" type="pres">
      <dgm:prSet presAssocID="{5224F99A-7806-4236-BEA6-04D073BC2CE0}" presName="linearFlow" presStyleCnt="0">
        <dgm:presLayoutVars>
          <dgm:resizeHandles val="exact"/>
        </dgm:presLayoutVars>
      </dgm:prSet>
      <dgm:spPr/>
    </dgm:pt>
    <dgm:pt modelId="{8AB5EC7A-B6CF-4CD1-A3A8-D01B8D8F4D37}" type="pres">
      <dgm:prSet presAssocID="{E848D7D4-6F8C-49DA-8C46-6AB6CC690F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884E2-85C5-4F38-BF59-5B2578A65BCB}" type="pres">
      <dgm:prSet presAssocID="{C1303680-41DD-4177-875B-C5B2AF21466A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F18CAFC-F4B7-49D2-A659-CA54F1BCD005}" type="pres">
      <dgm:prSet presAssocID="{C1303680-41DD-4177-875B-C5B2AF21466A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4FBC44AF-CE9B-4278-B6E5-2EAC86BBF883}" type="pres">
      <dgm:prSet presAssocID="{83FB901F-54DB-4DB5-B934-64A60060999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6F6DC9-F9D2-4106-ADF0-277B3F411CEA}" type="pres">
      <dgm:prSet presAssocID="{CC669E33-FBF5-4E30-A96E-149E282DF8A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39CD011E-73A3-4837-AAB6-C39630580893}" type="pres">
      <dgm:prSet presAssocID="{CC669E33-FBF5-4E30-A96E-149E282DF8A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EA9544BC-A380-4013-8EF9-BD56B32854F3}" type="pres">
      <dgm:prSet presAssocID="{C5FA003D-E5A9-4680-BC39-A068CEA1A94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5732A2A-0755-46D8-958F-8E70B0795C71}" type="presOf" srcId="{CC669E33-FBF5-4E30-A96E-149E282DF8A9}" destId="{39CD011E-73A3-4837-AAB6-C39630580893}" srcOrd="1" destOrd="0" presId="urn:microsoft.com/office/officeart/2005/8/layout/process2"/>
    <dgm:cxn modelId="{764871CA-B9AB-4236-87CF-399B0CAD112B}" type="presOf" srcId="{C1303680-41DD-4177-875B-C5B2AF21466A}" destId="{AF18CAFC-F4B7-49D2-A659-CA54F1BCD005}" srcOrd="1" destOrd="0" presId="urn:microsoft.com/office/officeart/2005/8/layout/process2"/>
    <dgm:cxn modelId="{07048B1F-2A3A-4FB1-BEE5-2BE8B24CC7FA}" type="presOf" srcId="{83FB901F-54DB-4DB5-B934-64A600609993}" destId="{4FBC44AF-CE9B-4278-B6E5-2EAC86BBF883}" srcOrd="0" destOrd="0" presId="urn:microsoft.com/office/officeart/2005/8/layout/process2"/>
    <dgm:cxn modelId="{635EC668-D9D4-44AB-B97E-7709A6876145}" srcId="{5224F99A-7806-4236-BEA6-04D073BC2CE0}" destId="{E848D7D4-6F8C-49DA-8C46-6AB6CC690F33}" srcOrd="0" destOrd="0" parTransId="{5A61A776-8F02-45B0-8DF7-671599D245FC}" sibTransId="{C1303680-41DD-4177-875B-C5B2AF21466A}"/>
    <dgm:cxn modelId="{7436C285-EF42-4998-BD34-09737476AF06}" type="presOf" srcId="{C1303680-41DD-4177-875B-C5B2AF21466A}" destId="{B3E884E2-85C5-4F38-BF59-5B2578A65BCB}" srcOrd="0" destOrd="0" presId="urn:microsoft.com/office/officeart/2005/8/layout/process2"/>
    <dgm:cxn modelId="{B4C5870A-8855-4D0C-85AA-86B0EF07CF56}" type="presOf" srcId="{C5FA003D-E5A9-4680-BC39-A068CEA1A94A}" destId="{EA9544BC-A380-4013-8EF9-BD56B32854F3}" srcOrd="0" destOrd="0" presId="urn:microsoft.com/office/officeart/2005/8/layout/process2"/>
    <dgm:cxn modelId="{9098A989-9931-4307-B8B8-154321817F12}" srcId="{5224F99A-7806-4236-BEA6-04D073BC2CE0}" destId="{83FB901F-54DB-4DB5-B934-64A600609993}" srcOrd="1" destOrd="0" parTransId="{BE8A85C8-7C85-42AF-9EA6-719AD6C4EC21}" sibTransId="{CC669E33-FBF5-4E30-A96E-149E282DF8A9}"/>
    <dgm:cxn modelId="{9F65CE68-8E8A-49C6-8F3A-7333473922DC}" type="presOf" srcId="{5224F99A-7806-4236-BEA6-04D073BC2CE0}" destId="{C273C225-9AC2-4BF4-BF26-368C8F6544E0}" srcOrd="0" destOrd="0" presId="urn:microsoft.com/office/officeart/2005/8/layout/process2"/>
    <dgm:cxn modelId="{A344B210-1AD9-4239-9FC4-DFDC83F83E4F}" type="presOf" srcId="{CC669E33-FBF5-4E30-A96E-149E282DF8A9}" destId="{7F6F6DC9-F9D2-4106-ADF0-277B3F411CEA}" srcOrd="0" destOrd="0" presId="urn:microsoft.com/office/officeart/2005/8/layout/process2"/>
    <dgm:cxn modelId="{C38BAD46-0B04-41B5-A625-03418DBF6ED9}" srcId="{5224F99A-7806-4236-BEA6-04D073BC2CE0}" destId="{C5FA003D-E5A9-4680-BC39-A068CEA1A94A}" srcOrd="2" destOrd="0" parTransId="{A9EF71A8-B1B5-468F-AEF7-95AE0E7C2B2F}" sibTransId="{6E679E14-1100-4A57-BFAF-A36C2F30FD59}"/>
    <dgm:cxn modelId="{BC59E032-2305-45A8-8F52-0D92DF2C6A22}" type="presOf" srcId="{E848D7D4-6F8C-49DA-8C46-6AB6CC690F33}" destId="{8AB5EC7A-B6CF-4CD1-A3A8-D01B8D8F4D37}" srcOrd="0" destOrd="0" presId="urn:microsoft.com/office/officeart/2005/8/layout/process2"/>
    <dgm:cxn modelId="{1D20C41A-792A-4DAE-BDC5-6411DE7B0C0B}" type="presParOf" srcId="{C273C225-9AC2-4BF4-BF26-368C8F6544E0}" destId="{8AB5EC7A-B6CF-4CD1-A3A8-D01B8D8F4D37}" srcOrd="0" destOrd="0" presId="urn:microsoft.com/office/officeart/2005/8/layout/process2"/>
    <dgm:cxn modelId="{6AF913B4-3EC3-483D-A9B7-0E5BF18A1F3C}" type="presParOf" srcId="{C273C225-9AC2-4BF4-BF26-368C8F6544E0}" destId="{B3E884E2-85C5-4F38-BF59-5B2578A65BCB}" srcOrd="1" destOrd="0" presId="urn:microsoft.com/office/officeart/2005/8/layout/process2"/>
    <dgm:cxn modelId="{B0204E5B-B347-47E2-B97C-712FB5F91AE0}" type="presParOf" srcId="{B3E884E2-85C5-4F38-BF59-5B2578A65BCB}" destId="{AF18CAFC-F4B7-49D2-A659-CA54F1BCD005}" srcOrd="0" destOrd="0" presId="urn:microsoft.com/office/officeart/2005/8/layout/process2"/>
    <dgm:cxn modelId="{47A51479-F8BB-4D4E-A1CC-B8CB20A4A1ED}" type="presParOf" srcId="{C273C225-9AC2-4BF4-BF26-368C8F6544E0}" destId="{4FBC44AF-CE9B-4278-B6E5-2EAC86BBF883}" srcOrd="2" destOrd="0" presId="urn:microsoft.com/office/officeart/2005/8/layout/process2"/>
    <dgm:cxn modelId="{CB855936-DB7A-454B-AFA6-4AA2B1BF87FD}" type="presParOf" srcId="{C273C225-9AC2-4BF4-BF26-368C8F6544E0}" destId="{7F6F6DC9-F9D2-4106-ADF0-277B3F411CEA}" srcOrd="3" destOrd="0" presId="urn:microsoft.com/office/officeart/2005/8/layout/process2"/>
    <dgm:cxn modelId="{8EF90508-7BCB-4FC8-9CEB-6025017685DD}" type="presParOf" srcId="{7F6F6DC9-F9D2-4106-ADF0-277B3F411CEA}" destId="{39CD011E-73A3-4837-AAB6-C39630580893}" srcOrd="0" destOrd="0" presId="urn:microsoft.com/office/officeart/2005/8/layout/process2"/>
    <dgm:cxn modelId="{1CDAE5AC-0041-4A69-A4AD-FBE07CBEFA8D}" type="presParOf" srcId="{C273C225-9AC2-4BF4-BF26-368C8F6544E0}" destId="{EA9544BC-A380-4013-8EF9-BD56B32854F3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B5EC7A-B6CF-4CD1-A3A8-D01B8D8F4D37}">
      <dsp:nvSpPr>
        <dsp:cNvPr id="0" name=""/>
        <dsp:cNvSpPr/>
      </dsp:nvSpPr>
      <dsp:spPr>
        <a:xfrm>
          <a:off x="1744980" y="0"/>
          <a:ext cx="2606039" cy="1447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Identify </a:t>
          </a:r>
          <a:endParaRPr lang="en-US" sz="3900" kern="1200" dirty="0"/>
        </a:p>
      </dsp:txBody>
      <dsp:txXfrm>
        <a:off x="1744980" y="0"/>
        <a:ext cx="2606039" cy="1447799"/>
      </dsp:txXfrm>
    </dsp:sp>
    <dsp:sp modelId="{B3E884E2-85C5-4F38-BF59-5B2578A65BCB}">
      <dsp:nvSpPr>
        <dsp:cNvPr id="0" name=""/>
        <dsp:cNvSpPr/>
      </dsp:nvSpPr>
      <dsp:spPr>
        <a:xfrm rot="5400000">
          <a:off x="2776537" y="1483995"/>
          <a:ext cx="542924" cy="6515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/>
        </a:p>
      </dsp:txBody>
      <dsp:txXfrm rot="5400000">
        <a:off x="2776537" y="1483995"/>
        <a:ext cx="542924" cy="651509"/>
      </dsp:txXfrm>
    </dsp:sp>
    <dsp:sp modelId="{4FBC44AF-CE9B-4278-B6E5-2EAC86BBF883}">
      <dsp:nvSpPr>
        <dsp:cNvPr id="0" name=""/>
        <dsp:cNvSpPr/>
      </dsp:nvSpPr>
      <dsp:spPr>
        <a:xfrm>
          <a:off x="1744980" y="2171700"/>
          <a:ext cx="2606039" cy="1447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Immobilize</a:t>
          </a:r>
          <a:endParaRPr lang="en-US" sz="3900" kern="1200" dirty="0"/>
        </a:p>
      </dsp:txBody>
      <dsp:txXfrm>
        <a:off x="1744980" y="2171700"/>
        <a:ext cx="2606039" cy="1447799"/>
      </dsp:txXfrm>
    </dsp:sp>
    <dsp:sp modelId="{7F6F6DC9-F9D2-4106-ADF0-277B3F411CEA}">
      <dsp:nvSpPr>
        <dsp:cNvPr id="0" name=""/>
        <dsp:cNvSpPr/>
      </dsp:nvSpPr>
      <dsp:spPr>
        <a:xfrm rot="5400000">
          <a:off x="2776537" y="3655695"/>
          <a:ext cx="542925" cy="65150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700" kern="1200"/>
        </a:p>
      </dsp:txBody>
      <dsp:txXfrm rot="5400000">
        <a:off x="2776537" y="3655695"/>
        <a:ext cx="542925" cy="651509"/>
      </dsp:txXfrm>
    </dsp:sp>
    <dsp:sp modelId="{EA9544BC-A380-4013-8EF9-BD56B32854F3}">
      <dsp:nvSpPr>
        <dsp:cNvPr id="0" name=""/>
        <dsp:cNvSpPr/>
      </dsp:nvSpPr>
      <dsp:spPr>
        <a:xfrm>
          <a:off x="1744980" y="4343400"/>
          <a:ext cx="2606039" cy="14477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Disable</a:t>
          </a:r>
          <a:endParaRPr lang="en-US" sz="3900" kern="1200" dirty="0"/>
        </a:p>
      </dsp:txBody>
      <dsp:txXfrm>
        <a:off x="1744980" y="4343400"/>
        <a:ext cx="2606039" cy="14477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35240-471B-494A-92BD-2168583E628A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7A3E2-E6A1-4F49-9BC1-B782FCEBE1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FF44-E07D-C449-A911-94F140B6B701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B6628-9170-604C-845B-0F483202F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139849" y="381000"/>
            <a:ext cx="8217049" cy="5334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057400" y="4688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rial Black" pitchFamily="34" charset="0"/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4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6" name="Oval 15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86061" y="-86061"/>
            <a:ext cx="9326880" cy="7024743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H="1">
            <a:off x="-75304" y="228600"/>
            <a:ext cx="8152504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330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3" name="Oval 12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724304" y="533400"/>
            <a:ext cx="4048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VI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Emergency Operations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228600" y="-228600"/>
            <a:ext cx="9525000" cy="7239000"/>
          </a:xfrm>
          <a:prstGeom prst="rect">
            <a:avLst/>
          </a:prstGeom>
          <a:solidFill>
            <a:schemeClr val="tx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228600" y="0"/>
            <a:ext cx="88011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228600" y="228600"/>
            <a:ext cx="83058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 userDrawn="1"/>
        </p:nvSpPr>
        <p:spPr>
          <a:xfrm>
            <a:off x="3724304" y="533400"/>
            <a:ext cx="4048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Emergency Operations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609600"/>
            <a:ext cx="9956800" cy="74676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2286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43031" y="-64546"/>
            <a:ext cx="9273092" cy="7003228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flipH="1">
            <a:off x="-64546" y="228600"/>
            <a:ext cx="8141746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724304" y="533400"/>
            <a:ext cx="4048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VI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Emergency Operations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64546" y="-53788"/>
            <a:ext cx="9273092" cy="7067774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 flipH="1">
            <a:off x="-64546" y="228600"/>
            <a:ext cx="8141746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 userDrawn="1"/>
        </p:nvSpPr>
        <p:spPr>
          <a:xfrm>
            <a:off x="3048000" y="304800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724304" y="533400"/>
            <a:ext cx="4048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Module VI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Emergency Operations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6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6" r:id="rId3"/>
    <p:sldLayoutId id="2147483670" r:id="rId4"/>
    <p:sldLayoutId id="2147483667" r:id="rId5"/>
    <p:sldLayoutId id="2147483668" r:id="rId6"/>
    <p:sldLayoutId id="2147483669" r:id="rId7"/>
    <p:sldLayoutId id="2147483662" r:id="rId8"/>
    <p:sldLayoutId id="2147483663" r:id="rId9"/>
    <p:sldLayoutId id="2147483664" r:id="rId10"/>
    <p:sldLayoutId id="2147483665" r:id="rId11"/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NFPA%20EV\CD_Root\AutoPlay\Docs\EV\Module%20V%20-%20Emergency%20Operations\V.a.%20Submersion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NFPA%20EV\CD_Root\AutoPlay\Docs\EV\Module%20V%20-%20Emergency%20Operations\V.b.%20Vehicle%20Fires.wm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companyweb/p/evsefs/DraftPictures/Photos%203%20(1-13-2011)/Black%20Prius%202.jpg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27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hyperlink" Target="http://companyweb/p/evsefs/DraftPictures/New%20Hampshire/10_160_208.jpg" TargetMode="External"/><Relationship Id="rId7" Type="http://schemas.openxmlformats.org/officeDocument/2006/relationships/diagramLayout" Target="../diagrams/layout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diagramData" Target="../diagrams/data1.xml"/><Relationship Id="rId5" Type="http://schemas.openxmlformats.org/officeDocument/2006/relationships/image" Target="../media/image9.png"/><Relationship Id="rId10" Type="http://schemas.microsoft.com/office/2007/relationships/diagramDrawing" Target="../diagrams/drawing1.xml"/><Relationship Id="rId4" Type="http://schemas.openxmlformats.org/officeDocument/2006/relationships/image" Target="../media/image8.jpe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52600" y="1854200"/>
            <a:ext cx="5791200" cy="4546600"/>
            <a:chOff x="1752600" y="1905000"/>
            <a:chExt cx="5791200" cy="4546600"/>
          </a:xfrm>
        </p:grpSpPr>
        <p:sp>
          <p:nvSpPr>
            <p:cNvPr id="17" name="Rectangle 16"/>
            <p:cNvSpPr/>
            <p:nvPr/>
          </p:nvSpPr>
          <p:spPr>
            <a:xfrm>
              <a:off x="1752600" y="1905000"/>
              <a:ext cx="5791200" cy="4038600"/>
            </a:xfrm>
            <a:prstGeom prst="rect">
              <a:avLst/>
            </a:prstGeom>
            <a:solidFill>
              <a:srgbClr val="FF0000">
                <a:alpha val="7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81200" y="2209800"/>
              <a:ext cx="5181600" cy="1569660"/>
            </a:xfrm>
            <a:prstGeom prst="rect">
              <a:avLst/>
            </a:prstGeom>
            <a:noFill/>
            <a:effectLst>
              <a:outerShdw blurRad="50800" dist="38100" dir="5400000" algn="ctr" rotWithShape="0">
                <a:schemeClr val="tx1"/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Module V</a:t>
              </a:r>
              <a:r>
                <a:rPr lang="en-US" sz="3200" dirty="0" smtClean="0">
                  <a:solidFill>
                    <a:schemeClr val="bg1"/>
                  </a:solidFill>
                </a:rPr>
                <a:t>:</a:t>
              </a: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</a:rPr>
                <a:t>Emergency Operations</a:t>
              </a:r>
              <a:endParaRPr lang="en-US" sz="3200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  <p:pic>
          <p:nvPicPr>
            <p:cNvPr id="25" name="Picture 24" descr="bmw_setup1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2362200" y="3048000"/>
              <a:ext cx="4254500" cy="3403600"/>
            </a:xfrm>
            <a:prstGeom prst="rect">
              <a:avLst/>
            </a:prstGeom>
          </p:spPr>
        </p:pic>
      </p:grp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143000" y="609600"/>
            <a:ext cx="70104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762000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Battery Breach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9458" name="Picture 2" descr="http://images.thecarconnection.com/lrg/2010-toyota-prius-high-voltage-battery-pack_100179712_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914400"/>
            <a:ext cx="3916772" cy="20574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219200" y="1879937"/>
            <a:ext cx="32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Unlikely due to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location and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protective cases.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9200" y="3099137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Batteries are dry cell. Only a small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amount of electrolyte would leak if crushed.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Some models will leak liquid coolant.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19200" y="4626114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There is high voltage electrical shock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hazard if a battery is breached.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9200" y="5540514"/>
            <a:ext cx="693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Follow local medical protocols in the event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of exposure to electrolyte.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590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30480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3447871"/>
            <a:ext cx="2971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Vehicle Submersion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5-</a:t>
            </a:r>
            <a:fld id="{1C7A3F9D-EA3A-4B35-83C7-B88C13F6F6E4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V.a. Submersion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4762"/>
          <a:stretch>
            <a:fillRect/>
          </a:stretch>
        </p:blipFill>
        <p:spPr>
          <a:xfrm>
            <a:off x="3026913" y="4495800"/>
            <a:ext cx="2734573" cy="1524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95400" y="533400"/>
            <a:ext cx="6858000" cy="5943600"/>
          </a:xfrm>
          <a:prstGeom prst="rect">
            <a:avLst/>
          </a:prstGeom>
          <a:solidFill>
            <a:srgbClr val="17375E">
              <a:alpha val="74118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752600" y="77218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Submersion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3" name="Picture 12" descr="SA70058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38200" y="3200400"/>
            <a:ext cx="3886200" cy="291465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752600" y="1447800"/>
            <a:ext cx="6172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Vehicle shell is designed to not be a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shock hazard. 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Damaged high voltage components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could be a hazard.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29200" y="3227725"/>
            <a:ext cx="3124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Electrical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systems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designed to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energize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water.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Ground fault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circuit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interrupters 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also provide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protection.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19200" y="533400"/>
            <a:ext cx="6934200" cy="5029200"/>
          </a:xfrm>
          <a:prstGeom prst="rect">
            <a:avLst/>
          </a:prstGeom>
          <a:solidFill>
            <a:srgbClr val="C00000">
              <a:alpha val="56078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772180"/>
            <a:ext cx="678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Submersion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71600" y="1752600"/>
            <a:ext cx="647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Follow standard shutdown procedures.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If access is a problem, remove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vehicle from water and then shut down.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http://news.discovery.com/tech/2010/10/14/micro-bubbles-278x22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9600" y="3276599"/>
            <a:ext cx="3810000" cy="289560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4419600" y="2895600"/>
            <a:ext cx="3657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Note: </a:t>
            </a:r>
            <a:r>
              <a:rPr lang="en-US" sz="2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Microbubbling</a:t>
            </a: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may occur. This is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NOT a shock hazard,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but a natural result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of electrolysis.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590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30480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3447871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Vehicle Fires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5-</a:t>
            </a:r>
            <a:fld id="{1C7A3F9D-EA3A-4B35-83C7-B88C13F6F6E4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V.b. Vehicle Fir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5787"/>
          <a:stretch>
            <a:fillRect/>
          </a:stretch>
        </p:blipFill>
        <p:spPr>
          <a:xfrm>
            <a:off x="2819400" y="4495800"/>
            <a:ext cx="3276600" cy="18064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371600" y="609600"/>
            <a:ext cx="70104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67000" y="838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Vehicle Fires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62400" y="1423258"/>
            <a:ext cx="44958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Use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NFPA compliant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firefighting PPE and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respiratory protection.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Utilize standard equipment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for extinguishing any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vehicle fire.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Do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use equipment to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pierce hood, due to HV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components and cabling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near surface.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Follow normal emergency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shutdown procedures.</a:t>
            </a:r>
          </a:p>
        </p:txBody>
      </p:sp>
      <p:pic>
        <p:nvPicPr>
          <p:cNvPr id="17" name="Picture 16" descr="Picture 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457200" y="1883044"/>
            <a:ext cx="3200400" cy="394625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600200" y="533400"/>
            <a:ext cx="6858000" cy="5715000"/>
          </a:xfrm>
          <a:prstGeom prst="rect">
            <a:avLst/>
          </a:prstGeom>
          <a:solidFill>
            <a:srgbClr val="003300">
              <a:alpha val="56078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352800" y="68580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Vehicle Fires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67200" y="1524000"/>
            <a:ext cx="4191000" cy="4773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Copious amounts of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water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recommended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for a P/HEV or EV fire. 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Electrical systems 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designed to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not energize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water (including fire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streams).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After extinguishment,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determine any HV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battery involvement. Use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thermal imaging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equipment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if available.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2000" y="1476689"/>
            <a:ext cx="3276600" cy="433879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90600" y="762000"/>
            <a:ext cx="7162800" cy="5562600"/>
          </a:xfrm>
          <a:prstGeom prst="rect">
            <a:avLst/>
          </a:prstGeom>
          <a:solidFill>
            <a:srgbClr val="C00000">
              <a:alpha val="74902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9906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Vehicle Fires: Battery Involvement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5" name="Picture 14" descr="Picture 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5105400" y="1676400"/>
            <a:ext cx="2842704" cy="35052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143000" y="1600200"/>
            <a:ext cx="3581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If burning internally, allow battery to burn itself out (if situation allows).</a:t>
            </a:r>
          </a:p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Battery enclosure will impede direct extinguishment.</a:t>
            </a:r>
          </a:p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Constant cooling of the outside of battery can slow, and may prevent, fire spreading to adjacent cells.</a:t>
            </a: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3" descr="C:\Users\blewis\AppData\Local\Microsoft\Windows\Temporary Internet Files\Low\Content.IE5\Z4DMS5JR\NIMH_(Honda_Insight_2nd_Gen)[1]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4400" y="3276600"/>
            <a:ext cx="3759200" cy="28194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447800" y="533400"/>
            <a:ext cx="6934200" cy="55626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828800" y="7620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Vehicle Fires: Battery Involvement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62000" y="1371600"/>
            <a:ext cx="2895600" cy="3834284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90600" y="3733800"/>
            <a:ext cx="3352800" cy="25146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495800" y="5174159"/>
            <a:ext cx="381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As always, protect </a:t>
            </a:r>
          </a:p>
          <a:p>
            <a:pPr algn="ctr"/>
            <a:r>
              <a:rPr lang="en-US" sz="22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bystanders from exposure.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91000" y="1371600"/>
            <a:ext cx="3886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Each type produces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different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byproducts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when burning.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Byproducts can be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harmful, and require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full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PPE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SCBA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accordance with NFPA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standards.</a:t>
            </a:r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143000" y="838200"/>
            <a:ext cx="6705600" cy="44196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971800" y="1100078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Overhaul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2290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43400" y="2971800"/>
            <a:ext cx="3657599" cy="2971799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295400" y="1709678"/>
            <a:ext cx="6477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Avoid all high voltage components.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Relays in the HV battery could be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damaged or welded in closed position.</a:t>
            </a:r>
          </a:p>
          <a:p>
            <a:pPr>
              <a:lnSpc>
                <a:spcPts val="24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Always treat the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high voltage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components as 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 hazardous.</a:t>
            </a: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90600" y="1371600"/>
            <a:ext cx="7162800" cy="48768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905000" y="2452806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Analyze simulated crash scenes to determine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appropriate actions.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0200" y="2057400"/>
            <a:ext cx="2564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Terminal Objective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3711476"/>
            <a:ext cx="601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Identify unique extrication challenges in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</a:rPr>
              <a:t>	crashes involving P/HEVs and EVs. 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Determine appropriate actions to extinguish a P/HEV or EV fire.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Determine appropriate actions to handle a fire involving a P/HEV or EV battery.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200" y="3276600"/>
            <a:ext cx="2688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Enabling Objectives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64027" y="1524000"/>
            <a:ext cx="4341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Arial Black" pitchFamily="34" charset="0"/>
              </a:rPr>
              <a:t>Module V Objectives</a:t>
            </a:r>
            <a:endParaRPr lang="en-US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143000" y="685800"/>
            <a:ext cx="5943600" cy="5638800"/>
          </a:xfrm>
          <a:prstGeom prst="rect">
            <a:avLst/>
          </a:prstGeom>
          <a:solidFill>
            <a:srgbClr val="C00000">
              <a:alpha val="74902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524000" y="9144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</a:rPr>
              <a:t>Incidents Involving Charging Stations</a:t>
            </a:r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0" y="1447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Fires</a:t>
            </a:r>
            <a:endParaRPr lang="en-US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21" name="Picture 20" descr="Picture 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4724400" y="1846001"/>
            <a:ext cx="3219514" cy="4326199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19" name="Picture 18" descr="SA700580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19600" y="2895600"/>
            <a:ext cx="3962400" cy="2907411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219200" y="2093416"/>
            <a:ext cx="3657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Treat as any energized electrical fire in a structure.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Shut down power 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to charging 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station.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Perform extinguishment operations.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295400" y="609600"/>
            <a:ext cx="7239000" cy="55626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362200" y="7620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</a:rPr>
              <a:t>Incidents Involving Charging Stations</a:t>
            </a:r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38600" y="11430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Collision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5" name="Picture 14" descr="SA70058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33400" y="2362200"/>
            <a:ext cx="4267200" cy="32004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4953000" y="2310348"/>
            <a:ext cx="3352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If a vehicle is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struck while at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charging station,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turn off charging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station power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before operations.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Identify,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Immobilize,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Disable. 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47800" y="167640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Shut down charging station power source.</a:t>
            </a: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990600" y="1371600"/>
            <a:ext cx="7162800" cy="4419600"/>
          </a:xfrm>
          <a:prstGeom prst="rect">
            <a:avLst/>
          </a:prstGeom>
          <a:solidFill>
            <a:srgbClr val="C00000">
              <a:alpha val="74902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371600" y="15240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Real World Incidents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2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2362200"/>
            <a:ext cx="3886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The following slides contain images and anecdotal information from a series of actual  vehicle crash scenes involving hybrid and electric vehicles.</a:t>
            </a:r>
          </a:p>
        </p:txBody>
      </p:sp>
      <p:pic>
        <p:nvPicPr>
          <p:cNvPr id="10" name="Picture 7" descr="Escape Accident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86400" y="1143000"/>
            <a:ext cx="2819852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2" name="Group 11"/>
          <p:cNvGrpSpPr/>
          <p:nvPr/>
        </p:nvGrpSpPr>
        <p:grpSpPr>
          <a:xfrm>
            <a:off x="5486400" y="3657600"/>
            <a:ext cx="2895600" cy="2590800"/>
            <a:chOff x="685800" y="1524000"/>
            <a:chExt cx="4572000" cy="3466614"/>
          </a:xfrm>
        </p:grpSpPr>
        <p:pic>
          <p:nvPicPr>
            <p:cNvPr id="13" name="Picture 12" descr="Picture 8_pptX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685800" y="1524000"/>
              <a:ext cx="4572000" cy="346661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17" name="Rectangle 16"/>
            <p:cNvSpPr/>
            <p:nvPr/>
          </p:nvSpPr>
          <p:spPr>
            <a:xfrm>
              <a:off x="685800" y="1524000"/>
              <a:ext cx="4419600" cy="327660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7" descr="Escape Accident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95400" y="517855"/>
            <a:ext cx="7162800" cy="580674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civic accident 2 new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19200" y="723900"/>
            <a:ext cx="7162800" cy="53721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3200" y="5811982"/>
            <a:ext cx="2438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Photo by Kevin Cooney</a:t>
            </a:r>
            <a:endParaRPr lang="en-US" sz="1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hybrid accident 1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14400" y="2590800"/>
            <a:ext cx="4953000" cy="371475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" name="Group 5"/>
          <p:cNvGrpSpPr/>
          <p:nvPr/>
        </p:nvGrpSpPr>
        <p:grpSpPr>
          <a:xfrm>
            <a:off x="3581400" y="381000"/>
            <a:ext cx="5105400" cy="3962400"/>
            <a:chOff x="685800" y="1524000"/>
            <a:chExt cx="4572000" cy="3466614"/>
          </a:xfrm>
        </p:grpSpPr>
        <p:pic>
          <p:nvPicPr>
            <p:cNvPr id="11" name="Picture 10" descr="Picture 8_pptX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685800" y="1524000"/>
              <a:ext cx="4572000" cy="346661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685800" y="1524000"/>
              <a:ext cx="4419600" cy="327660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60198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Photos by Kevin Cooney</a:t>
            </a:r>
            <a:endParaRPr lang="en-US" sz="1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hybrid accident 3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14400" y="2590800"/>
            <a:ext cx="5181600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4" descr="hybrid accident 2.jp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632200" y="457200"/>
            <a:ext cx="4978400" cy="373380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29400" y="3938641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65000"/>
                  </a:schemeClr>
                </a:solidFill>
              </a:rPr>
              <a:t>Photos by Kevin Cooney</a:t>
            </a:r>
            <a:endParaRPr lang="en-US" sz="14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371600" y="1981200"/>
            <a:ext cx="6248400" cy="29718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828800" y="2819400"/>
            <a:ext cx="533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Activity 5.1</a:t>
            </a:r>
          </a:p>
          <a:p>
            <a:pPr algn="ctr"/>
            <a:endParaRPr lang="en-US" sz="28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Emergency Operations</a:t>
            </a:r>
            <a:endParaRPr lang="en-US" sz="2800" b="1" dirty="0" smtClean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endParaRPr lang="en-US" sz="2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143000" y="762000"/>
            <a:ext cx="6934200" cy="48006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00200" y="990600"/>
            <a:ext cx="64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will be given three scenarios. Each is an emergency incident involving a P/HEV or EV.</a:t>
            </a:r>
          </a:p>
          <a:p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Working in your assigned group, answer the following questions for each scenario.</a:t>
            </a:r>
          </a:p>
          <a:p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76400" y="3429000"/>
            <a:ext cx="6629400" cy="28956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905000" y="3810000"/>
            <a:ext cx="6553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What did you gather from a size-up? What hazards are present? </a:t>
            </a:r>
          </a:p>
          <a:p>
            <a:pPr marL="457200" indent="-457200"/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2. What actions should be taken to: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Ensure a safe work environment?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Mitigate and Control the Incident?</a:t>
            </a:r>
          </a:p>
          <a:p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5943600" y="4572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1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6" name="Picture 2" descr="G:\Eric's Stuff\Activities 1 through 6\Activity6_Scn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48000" y="1752600"/>
            <a:ext cx="5181600" cy="414528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027" name="Picture 3" descr="G:\Eric's Stuff\Activities 1 through 6\Activity6_Scn1b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47800" y="381000"/>
            <a:ext cx="4019550" cy="321564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028" name="Picture 4" descr="G:\Eric's Stuff\Module IV Renders\Mod6_slide29_he says slide 21 but considering that is a pic of a truck i think he means 29 judging by his description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" y="3657600"/>
            <a:ext cx="2976741" cy="2820737"/>
          </a:xfrm>
          <a:prstGeom prst="ellipse">
            <a:avLst/>
          </a:prstGeom>
          <a:ln w="2857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14400" y="1143000"/>
            <a:ext cx="7162800" cy="51816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124200" y="1600200"/>
            <a:ext cx="4013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Introduction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6400" y="2362200"/>
            <a:ext cx="5867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Many procedures for response to P/HEV and EV incidents are the same as for a conventional incident.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However, there are some important differences.  Learning to take appropriate action at P/HEV and EV incidents is critical. 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G:\Eric's Stuff\Activities 1 through 6\Activity6_Scn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09800" y="533400"/>
            <a:ext cx="4495800" cy="359664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609600" y="3810000"/>
            <a:ext cx="7924800" cy="2590800"/>
          </a:xfrm>
          <a:prstGeom prst="rect">
            <a:avLst/>
          </a:prstGeom>
          <a:solidFill>
            <a:schemeClr val="tx2">
              <a:lumMod val="75000"/>
            </a:schemeClr>
          </a:solidFill>
          <a:ln w="28575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14400" y="3962400"/>
            <a:ext cx="7543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  What did you gather from a size-up? What hazards are </a:t>
            </a:r>
          </a:p>
          <a:p>
            <a:pPr marL="457200" indent="-457200"/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present? </a:t>
            </a:r>
          </a:p>
          <a:p>
            <a:pPr marL="457200" indent="-457200"/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 startAt="2"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Using your size up and experience, what actions should be taken to: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	- Ensure a safe work environment?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	- Mitigate and Control the Incident?</a:t>
            </a:r>
          </a:p>
          <a:p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3" descr="G:\Eric's Stuff\Activities 1 through 6\Activity6_Scn1b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943600" y="990600"/>
            <a:ext cx="2590800" cy="207264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9" name="Picture 4" descr="G:\Eric's Stuff\Module IV Renders\Mod6_slide29_he says slide 21 but considering that is a pic of a truck i think he means 29 judging by his description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9600" y="1143000"/>
            <a:ext cx="2554357" cy="2098222"/>
          </a:xfrm>
          <a:prstGeom prst="ellipse">
            <a:avLst/>
          </a:prstGeom>
          <a:ln w="2857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6324600" y="3810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2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0" name="Picture 2" descr="G:\Eric's Stuff\Activities 1 through 6\Activity6_Scn2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43200" y="1371600"/>
            <a:ext cx="5734050" cy="458724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43000" y="3581400"/>
            <a:ext cx="3295650" cy="263652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027" name="Picture 3" descr="G:\Eric's Stuff\Module IV Renders\Mod6_slide30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43000" y="381000"/>
            <a:ext cx="3238500" cy="25908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G:\Eric's Stuff\Activities 1 through 6\Activity6_Scn2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38400" y="381000"/>
            <a:ext cx="4667250" cy="37338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791200" y="1066800"/>
            <a:ext cx="2476500" cy="198120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17" name="Picture 3" descr="G:\Eric's Stuff\Module IV Renders\Mod6_slide30a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9600" y="1219200"/>
            <a:ext cx="2476500" cy="198120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8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9600" y="3810000"/>
            <a:ext cx="7924800" cy="2590800"/>
          </a:xfrm>
          <a:prstGeom prst="rect">
            <a:avLst/>
          </a:prstGeom>
          <a:solidFill>
            <a:schemeClr val="tx2">
              <a:lumMod val="75000"/>
            </a:schemeClr>
          </a:solidFill>
          <a:ln w="28575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14400" y="3962400"/>
            <a:ext cx="7543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did you gather from a size-up? What hazards are present? </a:t>
            </a:r>
          </a:p>
          <a:p>
            <a:pPr marL="457200" indent="-457200"/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 startAt="2"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Using your size up and experience, what actions should   </a:t>
            </a:r>
          </a:p>
          <a:p>
            <a:pPr marL="342900" indent="-342900"/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be taken to: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	- Ensure a safe work environment?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	- Mitigate and Control the Incident?</a:t>
            </a:r>
          </a:p>
          <a:p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90800" y="685800"/>
            <a:ext cx="5705235" cy="4264781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4" name="Picture 13" descr="Top Down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33399" y="2057400"/>
            <a:ext cx="3905249" cy="3124200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2" name="Picture 2" descr="G:\Eric's Stuff\Module IV Renders\Mod6_slide3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76400" y="3886200"/>
            <a:ext cx="3124200" cy="2499360"/>
          </a:xfrm>
          <a:prstGeom prst="ellipse">
            <a:avLst/>
          </a:prstGeom>
          <a:ln w="2857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6172200" y="54102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3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657600" y="685800"/>
            <a:ext cx="4281353" cy="3200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Picture 7" descr="Top Down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447800" y="914400"/>
            <a:ext cx="2438400" cy="1950721"/>
          </a:xfrm>
          <a:prstGeom prst="rect">
            <a:avLst/>
          </a:prstGeom>
          <a:ln w="28575">
            <a:solidFill>
              <a:srgbClr val="FFFF00"/>
            </a:solidFill>
          </a:ln>
        </p:spPr>
      </p:pic>
      <p:pic>
        <p:nvPicPr>
          <p:cNvPr id="9" name="Picture 2" descr="G:\Eric's Stuff\Module IV Renders\Mod6_slide3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5800" y="2057400"/>
            <a:ext cx="2400300" cy="1920240"/>
          </a:xfrm>
          <a:prstGeom prst="ellipse">
            <a:avLst/>
          </a:prstGeom>
          <a:ln w="28575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9600" y="3810000"/>
            <a:ext cx="7924800" cy="2590800"/>
          </a:xfrm>
          <a:prstGeom prst="rect">
            <a:avLst/>
          </a:prstGeom>
          <a:solidFill>
            <a:schemeClr val="tx2">
              <a:lumMod val="75000"/>
            </a:schemeClr>
          </a:solidFill>
          <a:ln w="28575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14400" y="3962400"/>
            <a:ext cx="7543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did you gather from a size-up? What hazards are present? </a:t>
            </a:r>
          </a:p>
          <a:p>
            <a:pPr marL="457200" indent="-457200"/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 startAt="2"/>
            </a:pP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Using your size up and experience, what actions should </a:t>
            </a:r>
          </a:p>
          <a:p>
            <a:pPr marL="342900" indent="-342900"/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be taken to: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	- Ensure a safe work environment?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	- Mitigate and Control the Incident?</a:t>
            </a:r>
          </a:p>
          <a:p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90600" y="1295400"/>
            <a:ext cx="7162800" cy="5029200"/>
          </a:xfrm>
          <a:prstGeom prst="rect">
            <a:avLst/>
          </a:prstGeom>
          <a:solidFill>
            <a:srgbClr val="C00000">
              <a:alpha val="7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676400" y="2057400"/>
            <a:ext cx="6248400" cy="101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Many response procedures for P/HEV and EV incidents are the same as for incidents involving conventional vehicles.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76400" y="3124200"/>
            <a:ext cx="6248400" cy="712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</a:rPr>
              <a:t>Special response considerations for P/HEV and EV incidents include: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09800" y="3852208"/>
            <a:ext cx="6248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Identification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Shut Down and Immobilization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Avoiding High Voltage Components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Battery Involvement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High Strength Steel</a:t>
            </a:r>
          </a:p>
          <a:p>
            <a:r>
              <a:rPr lang="en-US" sz="2400" b="1" dirty="0" smtClean="0">
                <a:solidFill>
                  <a:schemeClr val="bg1"/>
                </a:solidFill>
              </a:rPr>
              <a:t>Charging Station Hazards</a:t>
            </a:r>
          </a:p>
        </p:txBody>
      </p:sp>
      <p:sp>
        <p:nvSpPr>
          <p:cNvPr id="7" name="Oval 6"/>
          <p:cNvSpPr/>
          <p:nvPr/>
        </p:nvSpPr>
        <p:spPr>
          <a:xfrm>
            <a:off x="1447800" y="21336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47800" y="3200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981200" y="3962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981200" y="5105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981200" y="4343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981200" y="4724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981200" y="5486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981200" y="5867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752600" y="2286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514600" y="1447800"/>
            <a:ext cx="397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Arial Black" pitchFamily="34" charset="0"/>
              </a:rPr>
              <a:t>Module V Summary</a:t>
            </a:r>
            <a:endParaRPr lang="en-US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90600" y="1371600"/>
            <a:ext cx="7162800" cy="48768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600200" y="2057400"/>
            <a:ext cx="39339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Emergency Topics Addressed: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7400" y="2590800"/>
            <a:ext cx="601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Initial Response Procedures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Extrications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Battery Breaches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Submersion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Fire and Overhaul</a:t>
            </a: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</a:rPr>
              <a:t>Incidents involving charging stations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64027" y="1524000"/>
            <a:ext cx="3533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Arial Black" pitchFamily="34" charset="0"/>
              </a:rPr>
              <a:t>Module V Outline</a:t>
            </a:r>
            <a:endParaRPr lang="en-US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76200" y="1143000"/>
            <a:ext cx="6934200" cy="47244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52400" y="1143000"/>
            <a:ext cx="2819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Initial Procedures</a:t>
            </a:r>
            <a:endParaRPr lang="en-US" sz="32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8600" y="2720876"/>
            <a:ext cx="3505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Scene Size Up.</a:t>
            </a:r>
          </a:p>
          <a:p>
            <a:pPr marL="514350" indent="-514350"/>
            <a:endParaRPr lang="en-US" sz="24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514350" indent="-514350"/>
            <a:endParaRPr lang="en-US" sz="24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514350" indent="-51435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</a:rPr>
              <a:t>Utilize appropriate PPE for operations.</a:t>
            </a:r>
            <a:endParaRPr lang="en-US" sz="24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33800" y="504854"/>
            <a:ext cx="3682401" cy="2416932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24580" name="Picture 4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33800" y="3886200"/>
            <a:ext cx="3657600" cy="242860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733800" y="2438400"/>
            <a:ext cx="3633727" cy="1956373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graphicFrame>
        <p:nvGraphicFramePr>
          <p:cNvPr id="9" name="Diagram 8"/>
          <p:cNvGraphicFramePr/>
          <p:nvPr/>
        </p:nvGraphicFramePr>
        <p:xfrm>
          <a:off x="4771900" y="550225"/>
          <a:ext cx="60960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219200" y="762000"/>
            <a:ext cx="6705600" cy="5562600"/>
          </a:xfrm>
          <a:prstGeom prst="rect">
            <a:avLst/>
          </a:prstGeom>
          <a:solidFill>
            <a:srgbClr val="C00000">
              <a:alpha val="74902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438400" y="909935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Extrication</a:t>
            </a:r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21278" y="1457980"/>
            <a:ext cx="3479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Arial Black" pitchFamily="34" charset="0"/>
              </a:rPr>
              <a:t>Stabilization</a:t>
            </a:r>
            <a:endParaRPr lang="en-US" sz="28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43400" y="2154972"/>
            <a:ext cx="32766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Standard cribbing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methods are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acceptable.</a:t>
            </a: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Always place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cribbing at vehicle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structural points.</a:t>
            </a: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Avoid fuel lines, 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high voltage 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cabling, etc.</a:t>
            </a: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 descr="C:\Users\jcannon\Pictures\Assorted Pics for Slides\stabiliz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5146" y="2133600"/>
            <a:ext cx="3995854" cy="3276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95400" y="685800"/>
            <a:ext cx="69342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38400" y="762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Extrication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1000" y="1447800"/>
            <a:ext cx="4038600" cy="4655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7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voltage components and cabling are usually not in typical “cut points.”</a:t>
            </a:r>
          </a:p>
          <a:p>
            <a:pPr marL="457200" indent="-457200">
              <a:lnSpc>
                <a:spcPts val="27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Before conducting extrication operations, determine location of: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Occupant Protection Systems</a:t>
            </a:r>
          </a:p>
          <a:p>
            <a:pPr marL="914400" lvl="1" indent="-457200">
              <a:buFont typeface="Arial" pitchFamily="34" charset="0"/>
              <a:buChar char="●"/>
            </a:pPr>
            <a:endParaRPr lang="en-US" sz="8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914400" lvl="1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Voltage Components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38200" y="1371600"/>
            <a:ext cx="2991097" cy="47244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70000" y="533400"/>
            <a:ext cx="6426200" cy="55626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524000" y="1297474"/>
            <a:ext cx="3352800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60"/>
              </a:lnSpc>
            </a:pPr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Impact of Battery Location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8" name="Picture 17" descr="Tunneling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65600" y="1752600"/>
            <a:ext cx="4064000" cy="30480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447800" y="2401431"/>
            <a:ext cx="2743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Trunk Tunneling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Some models’ batteries are located behind the rear seat. 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71600" y="4927937"/>
            <a:ext cx="632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Through the Floor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high voltage cabling and batteries may be in the way. </a:t>
            </a: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609600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Extrication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219200" y="685800"/>
            <a:ext cx="6934200" cy="5105400"/>
          </a:xfrm>
          <a:prstGeom prst="rect">
            <a:avLst/>
          </a:prstGeom>
          <a:solidFill>
            <a:srgbClr val="C00000">
              <a:alpha val="74902"/>
            </a:srgbClr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600200" y="130558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High Strength Steel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9" name="Picture 18" descr="SA700580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85800" y="3048000"/>
            <a:ext cx="4267200" cy="32004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447800" y="1828800"/>
            <a:ext cx="64008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High strength / low weight metals are used frequently in P/HEVs and EVs to enhance safety and fuel economy.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3124200"/>
            <a:ext cx="2667000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Rescue tools that are suitable for these high strength metals must be used.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5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3600" y="762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Extrication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3129"/>
  <p:tag name="PTXSS_ORIGID" val="133127"/>
  <p:tag name="PPTXSS_SETTINGS" val="0,10,10,150,50,3,True,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35176,Picture 8,420,Slide165"/>
  <p:tag name="PPTXSS_SETTINGS" val="0,10,10,150,50,3,True,False"/>
  <p:tag name="PTXSS_ORIGID" val="13517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3129"/>
  <p:tag name="PTXSS_ORIGID" val="133127"/>
  <p:tag name="PPTXSS_SETTINGS" val="0,10,10,150,50,3,True,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4153"/>
  <p:tag name="PTXSS_ORIGID" val="134151"/>
  <p:tag name="PPTXSS_SETTINGS" val="0,10,10,150,50,3,True,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5179"/>
  <p:tag name="PTXSS_ORIGID" val="135175"/>
  <p:tag name="PPTXSS_SETTINGS" val="0,10,10,150,50,3,True,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TXSS_ORIGINAL" val="135176,Picture 8,420,Slide165"/>
  <p:tag name="PPTXSS_SETTINGS" val="0,10,10,150,50,3,True,False"/>
  <p:tag name="PTXSS_ORIGID" val="13517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6203"/>
  <p:tag name="PTXSS_ORIGID" val="136199"/>
  <p:tag name="PPTXSS_SETTINGS" val="0,10,10,150,50,3,True,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TXSS_ISORIGINAL" val="136202"/>
  <p:tag name="PTXSS_ORIGID" val="136200"/>
  <p:tag name="PPTXSS_SETTINGS" val="0,10,10,150,50,3,True,Fals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21145A08A06C48B4BBE98BD3183480" ma:contentTypeVersion="0" ma:contentTypeDescription="Create a new document." ma:contentTypeScope="" ma:versionID="341084f42406b07be4bf6f9932e41a74">
  <xsd:schema xmlns:xsd="http://www.w3.org/2001/XMLSchema" xmlns:p="http://schemas.microsoft.com/office/2006/metadata/properties" targetNamespace="http://schemas.microsoft.com/office/2006/metadata/properties" ma:root="true" ma:fieldsID="5c102609d9608d99b400295accdf9f3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Document Note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2E6C1D5-DBAA-4A00-A8C9-4A25E4C6EE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18D5ED0C-AFFD-4B67-AF98-08A06559DDD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9F535233-4947-4BEE-9908-4B647F8F0C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5461</TotalTime>
  <Words>995</Words>
  <Application>Microsoft Office PowerPoint</Application>
  <PresentationFormat>On-screen Show (4:3)</PresentationFormat>
  <Paragraphs>265</Paragraphs>
  <Slides>35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</dc:creator>
  <cp:lastModifiedBy>Christina Emery</cp:lastModifiedBy>
  <cp:revision>220</cp:revision>
  <dcterms:created xsi:type="dcterms:W3CDTF">2011-04-11T21:06:07Z</dcterms:created>
  <dcterms:modified xsi:type="dcterms:W3CDTF">2011-08-22T12:05:21Z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0x0101000121145A08A06C48B4BBE98BD3183480</vt:lpwstr>
  </property>
</Properties>
</file>